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257" r:id="rId3"/>
    <p:sldId id="266" r:id="rId4"/>
    <p:sldId id="258" r:id="rId5"/>
    <p:sldId id="264" r:id="rId6"/>
    <p:sldId id="261" r:id="rId7"/>
    <p:sldId id="273" r:id="rId8"/>
    <p:sldId id="263" r:id="rId9"/>
    <p:sldId id="265" r:id="rId10"/>
    <p:sldId id="262" r:id="rId11"/>
    <p:sldId id="268" r:id="rId12"/>
    <p:sldId id="260" r:id="rId13"/>
    <p:sldId id="272" r:id="rId14"/>
    <p:sldId id="275" r:id="rId15"/>
    <p:sldId id="269" r:id="rId16"/>
    <p:sldId id="274" r:id="rId17"/>
    <p:sldId id="270" r:id="rId18"/>
    <p:sldId id="271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3" autoAdjust="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878E6-24A9-4773-BE34-6268BEC6F2CE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46B70-DC1A-42C6-A4F3-DC739F63D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0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46B70-DC1A-42C6-A4F3-DC739F63DF5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9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07B0C5-7AED-4C8B-9C6A-386CB3D5B5A8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9C07CA2-06DA-4DCF-BEFE-245FD5BE97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7B0C5-7AED-4C8B-9C6A-386CB3D5B5A8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C07CA2-06DA-4DCF-BEFE-245FD5BE9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C07B0C5-7AED-4C8B-9C6A-386CB3D5B5A8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9C07CA2-06DA-4DCF-BEFE-245FD5BE9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7B0C5-7AED-4C8B-9C6A-386CB3D5B5A8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C07CA2-06DA-4DCF-BEFE-245FD5BE9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07B0C5-7AED-4C8B-9C6A-386CB3D5B5A8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9C07CA2-06DA-4DCF-BEFE-245FD5BE97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7B0C5-7AED-4C8B-9C6A-386CB3D5B5A8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C07CA2-06DA-4DCF-BEFE-245FD5BE9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7B0C5-7AED-4C8B-9C6A-386CB3D5B5A8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C07CA2-06DA-4DCF-BEFE-245FD5BE9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7B0C5-7AED-4C8B-9C6A-386CB3D5B5A8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C07CA2-06DA-4DCF-BEFE-245FD5BE9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07B0C5-7AED-4C8B-9C6A-386CB3D5B5A8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C07CA2-06DA-4DCF-BEFE-245FD5BE9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7B0C5-7AED-4C8B-9C6A-386CB3D5B5A8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C07CA2-06DA-4DCF-BEFE-245FD5BE9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07B0C5-7AED-4C8B-9C6A-386CB3D5B5A8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C07CA2-06DA-4DCF-BEFE-245FD5BE97B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C07B0C5-7AED-4C8B-9C6A-386CB3D5B5A8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9C07CA2-06DA-4DCF-BEFE-245FD5BE97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ИССЛЕДОВАТЕЛЬСКАЯ РАБОТА Учащейся 8-ГО КЛАССА ПО ФИЗИКЕ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573016"/>
            <a:ext cx="5114778" cy="110124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 УЧЕНИЦА 8 КЛАССА</a:t>
            </a:r>
            <a:r>
              <a:rPr lang="ru-RU" dirty="0" smtClean="0"/>
              <a:t> Никитюк </a:t>
            </a:r>
            <a:r>
              <a:rPr lang="ru-RU" dirty="0" smtClean="0"/>
              <a:t>Виктории</a:t>
            </a:r>
            <a:r>
              <a:rPr lang="ru-RU" dirty="0" smtClean="0"/>
              <a:t>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Учитель по физике МКОУ СОШ №6 с. Дербетовка, </a:t>
            </a:r>
            <a:r>
              <a:rPr lang="ru-RU" dirty="0" err="1" smtClean="0"/>
              <a:t>Апанасенковского</a:t>
            </a:r>
            <a:r>
              <a:rPr lang="ru-RU" dirty="0" smtClean="0"/>
              <a:t> района, </a:t>
            </a:r>
            <a:r>
              <a:rPr lang="ru-RU" dirty="0"/>
              <a:t>С</a:t>
            </a:r>
            <a:r>
              <a:rPr lang="ru-RU" dirty="0" smtClean="0"/>
              <a:t>тавропольского края</a:t>
            </a:r>
            <a:endParaRPr lang="ru-RU" dirty="0" smtClean="0"/>
          </a:p>
          <a:p>
            <a:pPr algn="l"/>
            <a:r>
              <a:rPr lang="ru-RU" dirty="0" err="1" smtClean="0"/>
              <a:t>Рабаданова</a:t>
            </a:r>
            <a:r>
              <a:rPr lang="ru-RU" dirty="0" smtClean="0"/>
              <a:t> </a:t>
            </a:r>
            <a:r>
              <a:rPr lang="ru-RU" dirty="0" err="1" smtClean="0"/>
              <a:t>Айшат</a:t>
            </a:r>
            <a:r>
              <a:rPr lang="ru-RU" dirty="0" smtClean="0"/>
              <a:t> </a:t>
            </a:r>
            <a:r>
              <a:rPr lang="ru-RU" dirty="0" err="1" smtClean="0"/>
              <a:t>Курбановна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3317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плотности почвы.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Вычислить плотность почвы в естественном состоянии по формуле </a:t>
            </a:r>
            <a:r>
              <a:rPr lang="el-GR" dirty="0" smtClean="0"/>
              <a:t>ρ</a:t>
            </a:r>
            <a:r>
              <a:rPr lang="en-US" dirty="0" smtClean="0"/>
              <a:t> </a:t>
            </a:r>
            <a:r>
              <a:rPr lang="ru-RU" dirty="0" smtClean="0"/>
              <a:t>=</a:t>
            </a:r>
            <a:r>
              <a:rPr lang="en-US" dirty="0" smtClean="0"/>
              <a:t> m/v</a:t>
            </a:r>
            <a:r>
              <a:rPr lang="ru-RU" dirty="0" smtClean="0"/>
              <a:t>, где </a:t>
            </a:r>
            <a:r>
              <a:rPr lang="en-US" dirty="0" smtClean="0"/>
              <a:t> m - </a:t>
            </a:r>
            <a:r>
              <a:rPr lang="ru-RU" dirty="0" smtClean="0"/>
              <a:t>масса почвы,</a:t>
            </a:r>
            <a:r>
              <a:rPr lang="en-US" dirty="0" smtClean="0"/>
              <a:t>v-</a:t>
            </a:r>
            <a:r>
              <a:rPr lang="ru-RU" dirty="0" smtClean="0"/>
              <a:t>объём почвы.</a:t>
            </a:r>
          </a:p>
          <a:p>
            <a:r>
              <a:rPr lang="ru-RU" dirty="0" smtClean="0"/>
              <a:t>а)</a:t>
            </a:r>
            <a:r>
              <a:rPr lang="ru-RU" u="sng" dirty="0" smtClean="0"/>
              <a:t>каштановые</a:t>
            </a:r>
            <a:r>
              <a:rPr lang="ru-RU" dirty="0" smtClean="0"/>
              <a:t>             б)</a:t>
            </a:r>
            <a:r>
              <a:rPr lang="ru-RU" u="sng" dirty="0" smtClean="0"/>
              <a:t>глина</a:t>
            </a:r>
          </a:p>
          <a:p>
            <a:r>
              <a:rPr lang="el-GR" dirty="0" smtClean="0"/>
              <a:t>Ρ</a:t>
            </a:r>
            <a:r>
              <a:rPr lang="ru-RU" dirty="0" smtClean="0"/>
              <a:t>1=1,4931 г/см³           </a:t>
            </a:r>
            <a:r>
              <a:rPr lang="el-GR" dirty="0" smtClean="0"/>
              <a:t>ρ</a:t>
            </a:r>
            <a:r>
              <a:rPr lang="ru-RU" dirty="0" smtClean="0"/>
              <a:t>1=2,1231 г/см³</a:t>
            </a:r>
          </a:p>
          <a:p>
            <a:r>
              <a:rPr lang="el-GR" dirty="0" smtClean="0"/>
              <a:t>Ρ</a:t>
            </a:r>
            <a:r>
              <a:rPr lang="ru-RU" dirty="0" smtClean="0"/>
              <a:t>2=1,4862 г/см³           </a:t>
            </a:r>
            <a:r>
              <a:rPr lang="el-GR" dirty="0" smtClean="0"/>
              <a:t>ρ</a:t>
            </a:r>
            <a:r>
              <a:rPr lang="ru-RU" dirty="0" smtClean="0"/>
              <a:t>2=2,7892 г/см³</a:t>
            </a:r>
          </a:p>
          <a:p>
            <a:r>
              <a:rPr lang="ru-RU" dirty="0" smtClean="0"/>
              <a:t>р3=1,5570 г/ см³          </a:t>
            </a:r>
            <a:r>
              <a:rPr lang="el-GR" dirty="0" smtClean="0"/>
              <a:t>ρ</a:t>
            </a:r>
            <a:r>
              <a:rPr lang="ru-RU" dirty="0" smtClean="0"/>
              <a:t>3=1,9659 г/см³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82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Физика\Desktop\работа с почвой\P104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60648"/>
            <a:ext cx="8448939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41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122413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Среднее значение плотности почвы :</a:t>
            </a:r>
            <a:br>
              <a:rPr lang="ru-RU" sz="2000" dirty="0" smtClean="0"/>
            </a:br>
            <a:r>
              <a:rPr lang="ru-RU" sz="2000" dirty="0" smtClean="0"/>
              <a:t>1.каштановые</a:t>
            </a:r>
            <a:br>
              <a:rPr lang="ru-RU" sz="2000" dirty="0" smtClean="0"/>
            </a:br>
            <a:r>
              <a:rPr lang="ru-RU" sz="2000" dirty="0" smtClean="0"/>
              <a:t>2.глина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1153"/>
              </p:ext>
            </p:extLst>
          </p:nvPr>
        </p:nvGraphicFramePr>
        <p:xfrm>
          <a:off x="539552" y="4365104"/>
          <a:ext cx="5976664" cy="232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357"/>
                <a:gridCol w="1235702"/>
                <a:gridCol w="1235702"/>
                <a:gridCol w="1235702"/>
                <a:gridCol w="1118201"/>
              </a:tblGrid>
              <a:tr h="73697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Масса почвы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Объём почвы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Плотность почвы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/>
                        <a:t>Среднее</a:t>
                      </a:r>
                      <a:r>
                        <a:rPr lang="ru-RU" sz="1200" baseline="0" smtClean="0"/>
                        <a:t> значение.</a:t>
                      </a:r>
                      <a:endParaRPr lang="ru-RU" sz="1200"/>
                    </a:p>
                  </a:txBody>
                  <a:tcPr/>
                </a:tc>
              </a:tr>
              <a:tr h="4744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540 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254,34 см³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2,1231 г/см³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4744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670 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240,21 см³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2,7892 г/см³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2,3      г/см³</a:t>
                      </a:r>
                      <a:endParaRPr lang="ru-RU" sz="1800" dirty="0"/>
                    </a:p>
                  </a:txBody>
                  <a:tcPr/>
                </a:tc>
              </a:tr>
              <a:tr h="4744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500 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254,34 см³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1,9659 г/см³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818572"/>
              </p:ext>
            </p:extLst>
          </p:nvPr>
        </p:nvGraphicFramePr>
        <p:xfrm>
          <a:off x="539552" y="1911216"/>
          <a:ext cx="5950148" cy="2194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148"/>
                <a:gridCol w="1206500"/>
                <a:gridCol w="1206500"/>
                <a:gridCol w="1206500"/>
                <a:gridCol w="1206500"/>
              </a:tblGrid>
              <a:tr h="66714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Масса почвы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Объём почвы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Плотность почвы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Среднее</a:t>
                      </a:r>
                      <a:r>
                        <a:rPr lang="ru-RU" sz="1400" baseline="0" smtClean="0"/>
                        <a:t> значение.</a:t>
                      </a:r>
                      <a:endParaRPr lang="ru-RU" sz="1400"/>
                    </a:p>
                  </a:txBody>
                  <a:tcPr/>
                </a:tc>
              </a:tr>
              <a:tr h="4905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295 г 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197,82 см³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1,4913г/</a:t>
                      </a:r>
                      <a:r>
                        <a:rPr lang="ru-RU" sz="1400" baseline="0" dirty="0" smtClean="0"/>
                        <a:t>см³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294 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197,82 см³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1,4862 г/см³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aseline="0" dirty="0" smtClean="0"/>
                        <a:t>1,5 г/см³</a:t>
                      </a:r>
                      <a:endParaRPr lang="ru-RU" sz="1800" dirty="0"/>
                    </a:p>
                  </a:txBody>
                  <a:tcPr/>
                </a:tc>
              </a:tr>
              <a:tr h="1441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330 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211,95 см³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1,5570 г/см³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/>
        </p:nvSpPr>
        <p:spPr>
          <a:xfrm>
            <a:off x="952500" y="285750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4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Среднее значение плотности каштановых почв - 1500 кг/м³</a:t>
            </a:r>
          </a:p>
          <a:p>
            <a:r>
              <a:rPr lang="ru-RU" dirty="0" smtClean="0"/>
              <a:t>Среднее значение плотности глиняных почв - 2300 кг/м³</a:t>
            </a:r>
          </a:p>
          <a:p>
            <a:r>
              <a:rPr lang="ru-RU" dirty="0" smtClean="0"/>
              <a:t>Плотность каштановых почв меньше плотности глиняных, а значит, глиняные почвы тяжелее, чем каштановые.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3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7239000" cy="4846320"/>
          </a:xfrm>
        </p:spPr>
        <p:txBody>
          <a:bodyPr/>
          <a:lstStyle/>
          <a:p>
            <a:r>
              <a:rPr lang="ru-RU" dirty="0"/>
              <a:t>Какие почвы более пористы- тяжелые или легкие?</a:t>
            </a:r>
          </a:p>
          <a:p>
            <a:r>
              <a:rPr lang="ru-RU" dirty="0"/>
              <a:t>Какое значение имеет пористость почвы в сельском хозяйстве?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1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пористости почвы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Пористость – это объём пор тела в естественном состоянии, выраженный в процентах к объёму всего почвенного образца.</a:t>
                </a:r>
              </a:p>
              <a:p>
                <a:pPr marL="0" indent="0" algn="ctr">
                  <a:buNone/>
                </a:pPr>
                <a:r>
                  <a:rPr lang="el-GR" dirty="0" smtClean="0"/>
                  <a:t>ή</a:t>
                </a:r>
                <a:r>
                  <a:rPr lang="ru-RU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dirty="0" smtClean="0"/>
                  <a:t>·</a:t>
                </a:r>
                <a:r>
                  <a:rPr lang="ru-RU" dirty="0" smtClean="0"/>
                  <a:t>100%</a:t>
                </a:r>
              </a:p>
              <a:p>
                <a:pPr marL="0" indent="0">
                  <a:buNone/>
                </a:pPr>
                <a:r>
                  <a:rPr lang="ru-RU" dirty="0" smtClean="0"/>
                  <a:t>где </a:t>
                </a:r>
                <a:r>
                  <a:rPr lang="el-GR" dirty="0" smtClean="0"/>
                  <a:t>Δ</a:t>
                </a:r>
                <a:r>
                  <a:rPr lang="en-US" dirty="0" smtClean="0"/>
                  <a:t>V</a:t>
                </a:r>
                <a:r>
                  <a:rPr lang="ru-RU" dirty="0" smtClean="0"/>
                  <a:t> – объём, который занимает просочившаяся во все поры вода внутри почвы, </a:t>
                </a:r>
                <a:r>
                  <a:rPr lang="en-US" dirty="0" smtClean="0"/>
                  <a:t>V</a:t>
                </a:r>
                <a:r>
                  <a:rPr lang="ru-RU" dirty="0"/>
                  <a:t> </a:t>
                </a:r>
                <a:r>
                  <a:rPr lang="ru-RU" dirty="0" smtClean="0"/>
                  <a:t>– объём образца почвы, равный внутреннему объёму цилиндра.  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31" t="-11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76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Физика\Desktop\работа с почвой 2\P1040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487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840659"/>
              </p:ext>
            </p:extLst>
          </p:nvPr>
        </p:nvGraphicFramePr>
        <p:xfrm>
          <a:off x="467544" y="620688"/>
          <a:ext cx="7067125" cy="5505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425"/>
                <a:gridCol w="1413425"/>
                <a:gridCol w="1413425"/>
                <a:gridCol w="1413425"/>
                <a:gridCol w="1413425"/>
              </a:tblGrid>
              <a:tr h="1058003">
                <a:tc>
                  <a:txBody>
                    <a:bodyPr/>
                    <a:lstStyle/>
                    <a:p>
                      <a:r>
                        <a:rPr lang="ru-RU" dirty="0" smtClean="0"/>
                        <a:t>      </a:t>
                      </a:r>
                    </a:p>
                    <a:p>
                      <a:r>
                        <a:rPr lang="ru-RU" dirty="0" smtClean="0"/>
                        <a:t>      №</a:t>
                      </a:r>
                    </a:p>
                    <a:p>
                      <a:r>
                        <a:rPr lang="ru-RU" dirty="0" smtClean="0"/>
                        <a:t>    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Объём долитой в цилиндр почвы (воды)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Объём цилиндра (образца почвы)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Пористость почвы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Среднее значение пористости почвы</a:t>
                      </a:r>
                      <a:endParaRPr lang="ru-RU" sz="1400" dirty="0"/>
                    </a:p>
                  </a:txBody>
                  <a:tcPr/>
                </a:tc>
              </a:tr>
              <a:tr h="123541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</a:t>
                      </a:r>
                      <a:r>
                        <a:rPr lang="ru-RU" sz="1400" dirty="0" smtClean="0"/>
                        <a:t>каштано-вые почвы:</a:t>
                      </a:r>
                    </a:p>
                    <a:p>
                      <a:r>
                        <a:rPr lang="ru-RU" sz="1800" dirty="0" smtClean="0"/>
                        <a:t>а)</a:t>
                      </a:r>
                    </a:p>
                    <a:p>
                      <a:r>
                        <a:rPr lang="ru-RU" sz="1400" dirty="0" smtClean="0"/>
                        <a:t>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см³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197,82 см³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45%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724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 см³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197,82 см³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45%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46%</a:t>
                      </a:r>
                      <a:endParaRPr lang="ru-RU" sz="2000" dirty="0"/>
                    </a:p>
                  </a:txBody>
                  <a:tcPr/>
                </a:tc>
              </a:tr>
              <a:tr h="54724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 см³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211,95 см³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47%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3018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r>
                        <a:rPr lang="ru-RU" sz="1400" dirty="0" smtClean="0"/>
                        <a:t>Глиняные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почва:</a:t>
                      </a:r>
                    </a:p>
                    <a:p>
                      <a:r>
                        <a:rPr lang="ru-RU" sz="1800" dirty="0" smtClean="0"/>
                        <a:t>а)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60 см³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254,34 см³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7243">
                <a:tc>
                  <a:txBody>
                    <a:bodyPr/>
                    <a:lstStyle/>
                    <a:p>
                      <a:r>
                        <a:rPr lang="ru-RU" dirty="0" smtClean="0"/>
                        <a:t>б)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 см³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240,21 см³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29%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smtClean="0"/>
                        <a:t>  24</a:t>
                      </a:r>
                      <a:r>
                        <a:rPr lang="ru-RU" sz="3600" dirty="0" smtClean="0"/>
                        <a:t>%</a:t>
                      </a:r>
                      <a:endParaRPr lang="ru-RU" sz="2000" dirty="0"/>
                    </a:p>
                  </a:txBody>
                  <a:tcPr/>
                </a:tc>
              </a:tr>
              <a:tr h="547243">
                <a:tc>
                  <a:txBody>
                    <a:bodyPr/>
                    <a:lstStyle/>
                    <a:p>
                      <a:r>
                        <a:rPr lang="ru-RU" dirty="0" smtClean="0"/>
                        <a:t>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 см³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254,34 см³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20%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3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Каштановые почвы оказались более пористыми, чем глиняные, значит, у нас лёгкие почвы более пористы.</a:t>
            </a:r>
          </a:p>
          <a:p>
            <a:r>
              <a:rPr lang="ru-RU" dirty="0" smtClean="0"/>
              <a:t>Пористость </a:t>
            </a:r>
            <a:r>
              <a:rPr lang="ru-RU" dirty="0"/>
              <a:t>почвы обеспечивает передвижение воды в почве, водопроницаемость и водоподъемную способность, влагоемкость и </a:t>
            </a:r>
            <a:r>
              <a:rPr lang="ru-RU" dirty="0" err="1"/>
              <a:t>воздухоёмкость</a:t>
            </a:r>
            <a:r>
              <a:rPr lang="ru-RU" dirty="0"/>
              <a:t>. По общей пористости можно судить о степени уплотнения пахотного слоя почвы. От пористости в значительной степени зависит плодородие </a:t>
            </a:r>
            <a:r>
              <a:rPr lang="ru-RU" dirty="0" smtClean="0"/>
              <a:t>почвы, а также зависит испарение влаги с поверхности почвы.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12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846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i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r>
              <a:rPr lang="ru-RU" sz="6600" i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ru-RU" sz="66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9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68800"/>
          </a:xfrm>
        </p:spPr>
        <p:txBody>
          <a:bodyPr>
            <a:normAutofit/>
          </a:bodyPr>
          <a:lstStyle/>
          <a:p>
            <a:r>
              <a:rPr lang="ru-RU" dirty="0" smtClean="0"/>
              <a:t>Определение плотности и пористости почвы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2976"/>
            <a:ext cx="6707088" cy="3242760"/>
          </a:xfrm>
          <a:solidFill>
            <a:schemeClr val="accent2"/>
          </a:solidFill>
        </p:spPr>
        <p:txBody>
          <a:bodyPr/>
          <a:lstStyle/>
          <a:p>
            <a:r>
              <a:rPr lang="ru-RU" dirty="0" smtClean="0"/>
              <a:t>Цель работы : определить плотность и пористость почвы пришкольного участка (каштановые почвы)и сравнить с плотностью и пористостью глиняной почвы.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23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изика\Desktop\работа с почвой\P10309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" y="0"/>
            <a:ext cx="5004048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изика\Desktop\работа с почвой\P10309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96" y="1876518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Физика\Desktop\работа с почвой\P10309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615" y="4304796"/>
            <a:ext cx="3404270" cy="255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Физика\Desktop\работа с почвой\P10309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747280"/>
            <a:ext cx="4130824" cy="30981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Физика\Desktop\работа с почвой\P1040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3059832" cy="2294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6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 smtClean="0"/>
              <a:t>Весы с разновесами, металлические и пластиковые стаканы цилиндрической формы, деревянный молоток, плоская металлическая лопата, кусок жести, мензурка.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03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изика\Desktop\работа с почвой\P10309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Физика\Desktop\работа с почвой\P10309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50831"/>
            <a:ext cx="4499992" cy="3374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Физика\Desktop\работа с почвой 2\P1040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020" y="0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изика\Desktop\работа с почвой 2\P1040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15816"/>
            <a:ext cx="2733768" cy="3645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91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массы почвы.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 smtClean="0"/>
              <a:t>Вынуть почву из цилиндра, не нарушая её структуры.</a:t>
            </a:r>
          </a:p>
          <a:p>
            <a:r>
              <a:rPr lang="ru-RU" dirty="0" smtClean="0"/>
              <a:t>Определить с помощью весов массу почвы в естественном состоянии.</a:t>
            </a:r>
          </a:p>
          <a:p>
            <a:r>
              <a:rPr lang="ru-RU" dirty="0" smtClean="0"/>
              <a:t>а)</a:t>
            </a:r>
            <a:r>
              <a:rPr lang="ru-RU" u="sng" dirty="0" smtClean="0"/>
              <a:t>каштановые </a:t>
            </a:r>
            <a:r>
              <a:rPr lang="ru-RU" dirty="0" smtClean="0"/>
              <a:t>                     б)</a:t>
            </a:r>
            <a:r>
              <a:rPr lang="ru-RU" u="sng" dirty="0" smtClean="0"/>
              <a:t>глина</a:t>
            </a:r>
          </a:p>
          <a:p>
            <a:r>
              <a:rPr lang="en-US" dirty="0" smtClean="0"/>
              <a:t>m1=</a:t>
            </a:r>
            <a:r>
              <a:rPr lang="ru-RU" dirty="0" smtClean="0"/>
              <a:t>295 г                                 </a:t>
            </a:r>
            <a:r>
              <a:rPr lang="en-US" dirty="0" smtClean="0"/>
              <a:t>m1=</a:t>
            </a:r>
            <a:r>
              <a:rPr lang="ru-RU" dirty="0" smtClean="0"/>
              <a:t>540 г</a:t>
            </a:r>
            <a:endParaRPr lang="en-US" dirty="0" smtClean="0"/>
          </a:p>
          <a:p>
            <a:r>
              <a:rPr lang="en-US" dirty="0" smtClean="0"/>
              <a:t>m2=</a:t>
            </a:r>
            <a:r>
              <a:rPr lang="ru-RU" dirty="0" smtClean="0"/>
              <a:t>294 г</a:t>
            </a:r>
            <a:r>
              <a:rPr lang="en-US" dirty="0" smtClean="0"/>
              <a:t>                                 m2=</a:t>
            </a:r>
            <a:r>
              <a:rPr lang="ru-RU" dirty="0" smtClean="0"/>
              <a:t>670 г</a:t>
            </a:r>
            <a:endParaRPr lang="en-US" dirty="0" smtClean="0"/>
          </a:p>
          <a:p>
            <a:r>
              <a:rPr lang="en-US" dirty="0" smtClean="0"/>
              <a:t>m3=</a:t>
            </a:r>
            <a:r>
              <a:rPr lang="ru-RU" dirty="0" smtClean="0"/>
              <a:t>330 г </a:t>
            </a:r>
            <a:r>
              <a:rPr lang="en-US" dirty="0" smtClean="0"/>
              <a:t>                                m3=</a:t>
            </a:r>
            <a:r>
              <a:rPr lang="ru-RU" dirty="0" smtClean="0"/>
              <a:t>500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6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Физика\Desktop\работа с почвой 2\P1040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" y="0"/>
            <a:ext cx="5940152" cy="4455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Физика\Desktop\работа с почвой 2\P1040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4379979" cy="3284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9406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объёма почвы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 размерам цилиндра определить объём почвы в естественном состоянии по формуле</a:t>
            </a:r>
            <a:r>
              <a:rPr lang="en-US" dirty="0" smtClean="0"/>
              <a:t>   </a:t>
            </a:r>
            <a:r>
              <a:rPr lang="ru-RU" dirty="0" smtClean="0"/>
              <a:t> </a:t>
            </a:r>
            <a:r>
              <a:rPr lang="en-US" dirty="0" smtClean="0"/>
              <a:t>v=</a:t>
            </a:r>
            <a:r>
              <a:rPr lang="el-GR" dirty="0" smtClean="0"/>
              <a:t>π</a:t>
            </a:r>
            <a:r>
              <a:rPr lang="en-US" dirty="0" smtClean="0"/>
              <a:t>R²</a:t>
            </a:r>
            <a:r>
              <a:rPr lang="el-GR" dirty="0" smtClean="0"/>
              <a:t>Η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а)</a:t>
            </a:r>
            <a:r>
              <a:rPr lang="ru-RU" u="sng" dirty="0" smtClean="0"/>
              <a:t>каштановые</a:t>
            </a:r>
            <a:r>
              <a:rPr lang="ru-RU" dirty="0" smtClean="0"/>
              <a:t>                    б)</a:t>
            </a:r>
            <a:r>
              <a:rPr lang="ru-RU" u="sng" dirty="0" smtClean="0"/>
              <a:t>глина</a:t>
            </a:r>
            <a:r>
              <a:rPr lang="ru-RU" dirty="0" smtClean="0"/>
              <a:t>: </a:t>
            </a:r>
            <a:endParaRPr lang="en-US" dirty="0" smtClean="0"/>
          </a:p>
          <a:p>
            <a:r>
              <a:rPr lang="en-US" dirty="0" smtClean="0"/>
              <a:t>V1=</a:t>
            </a:r>
            <a:r>
              <a:rPr lang="ru-RU" dirty="0" smtClean="0"/>
              <a:t>197,82 см³</a:t>
            </a:r>
            <a:r>
              <a:rPr lang="en-US" dirty="0" smtClean="0"/>
              <a:t>                     v1=</a:t>
            </a:r>
            <a:r>
              <a:rPr lang="ru-RU" dirty="0" smtClean="0"/>
              <a:t>254,34 см³</a:t>
            </a:r>
            <a:endParaRPr lang="en-US" dirty="0" smtClean="0"/>
          </a:p>
          <a:p>
            <a:r>
              <a:rPr lang="en-US" dirty="0" smtClean="0"/>
              <a:t>V2=</a:t>
            </a:r>
            <a:r>
              <a:rPr lang="ru-RU" dirty="0" smtClean="0"/>
              <a:t>197,82 см³</a:t>
            </a:r>
            <a:r>
              <a:rPr lang="en-US" dirty="0" smtClean="0"/>
              <a:t>                     v2=</a:t>
            </a:r>
            <a:r>
              <a:rPr lang="ru-RU" dirty="0" smtClean="0"/>
              <a:t>240,21 см³</a:t>
            </a:r>
            <a:endParaRPr lang="en-US" dirty="0" smtClean="0"/>
          </a:p>
          <a:p>
            <a:r>
              <a:rPr lang="en-US" dirty="0" smtClean="0"/>
              <a:t>V3=</a:t>
            </a:r>
            <a:r>
              <a:rPr lang="ru-RU" dirty="0" smtClean="0"/>
              <a:t>211,95 см³</a:t>
            </a:r>
            <a:r>
              <a:rPr lang="en-US" dirty="0" smtClean="0"/>
              <a:t>                     v3=</a:t>
            </a:r>
            <a:r>
              <a:rPr lang="ru-RU" dirty="0" smtClean="0"/>
              <a:t>254,34 см³</a:t>
            </a:r>
            <a:endParaRPr lang="ru-RU" dirty="0"/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827584" y="1988840"/>
            <a:ext cx="914400" cy="13327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2195736" y="2348880"/>
            <a:ext cx="1008112" cy="91897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3635896" y="2492896"/>
            <a:ext cx="1130424" cy="64807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Физика\Desktop\работа с почвой\P104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5364088" cy="402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Физика\Desktop\работа с почвой\P104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2936"/>
            <a:ext cx="5076056" cy="380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9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552</TotalTime>
  <Words>567</Words>
  <Application>Microsoft Office PowerPoint</Application>
  <PresentationFormat>Экран (4:3)</PresentationFormat>
  <Paragraphs>127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ИССЛЕДОВАТЕЛЬСКАЯ РАБОТА Учащейся 8-ГО КЛАССА ПО ФИЗИКЕ</vt:lpstr>
      <vt:lpstr>Определение плотности и пористости почвы</vt:lpstr>
      <vt:lpstr>Презентация PowerPoint</vt:lpstr>
      <vt:lpstr>Оборудование :</vt:lpstr>
      <vt:lpstr>Презентация PowerPoint</vt:lpstr>
      <vt:lpstr>Определение массы почвы.</vt:lpstr>
      <vt:lpstr>Презентация PowerPoint</vt:lpstr>
      <vt:lpstr>Определение объёма почвы</vt:lpstr>
      <vt:lpstr>Презентация PowerPoint</vt:lpstr>
      <vt:lpstr>Определение плотности почвы.</vt:lpstr>
      <vt:lpstr>Презентация PowerPoint</vt:lpstr>
      <vt:lpstr>Среднее значение плотности почвы : 1.каштановые 2.глина</vt:lpstr>
      <vt:lpstr>Вывод:</vt:lpstr>
      <vt:lpstr>Презентация PowerPoint</vt:lpstr>
      <vt:lpstr>Определение пористости почвы</vt:lpstr>
      <vt:lpstr>Презентация PowerPoint</vt:lpstr>
      <vt:lpstr>Презентация PowerPoint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УЧАЩИХСЯ 8-ГО КЛАССА ПО ФИЗИКЕ</dc:title>
  <dc:creator>Физика</dc:creator>
  <cp:lastModifiedBy>Химия</cp:lastModifiedBy>
  <cp:revision>50</cp:revision>
  <dcterms:created xsi:type="dcterms:W3CDTF">2013-04-20T08:59:38Z</dcterms:created>
  <dcterms:modified xsi:type="dcterms:W3CDTF">2014-03-27T08:41:17Z</dcterms:modified>
</cp:coreProperties>
</file>